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commentAuthors" Target="commentAuthors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251448" y="6487756"/>
            <a:ext cx="2743282" cy="365125"/>
          </a:xfrm>
          <a:prstGeom prst="rect">
            <a:avLst/>
          </a:prstGeom>
        </p:spPr>
        <p:txBody>
          <a:bodyPr/>
          <a:lstStyle>
            <a:lvl1pPr>
              <a:defRPr sz="905">
                <a:solidFill>
                  <a:srgbClr val="333F50"/>
                </a:solidFill>
              </a:defRPr>
            </a:lvl1pPr>
          </a:lstStyle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27267" y="266969"/>
            <a:ext cx="856274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042670">
              <a:defRPr sz="2400" b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b="1" dirty="0"/>
              <a:t>附件</a:t>
            </a:r>
            <a:r>
              <a:rPr lang="en-US" altLang="zh-CN" b="1" dirty="0"/>
              <a:t>2</a:t>
            </a:r>
            <a:r>
              <a:rPr lang="zh-CN" altLang="en-US" b="1" dirty="0"/>
              <a:t>：第三西通道及东渡货运通道工程项目位置图</a:t>
            </a:r>
            <a:endParaRPr lang="zh-CN" altLang="en-US" b="1" dirty="0"/>
          </a:p>
        </p:txBody>
      </p:sp>
      <p:grpSp>
        <p:nvGrpSpPr>
          <p:cNvPr id="67" name="组合 66"/>
          <p:cNvGrpSpPr/>
          <p:nvPr/>
        </p:nvGrpSpPr>
        <p:grpSpPr>
          <a:xfrm>
            <a:off x="303530" y="942340"/>
            <a:ext cx="11456035" cy="5605780"/>
            <a:chOff x="3443" y="1545"/>
            <a:chExt cx="14968" cy="7324"/>
          </a:xfrm>
        </p:grpSpPr>
        <p:grpSp>
          <p:nvGrpSpPr>
            <p:cNvPr id="65" name="组合 64"/>
            <p:cNvGrpSpPr/>
            <p:nvPr/>
          </p:nvGrpSpPr>
          <p:grpSpPr>
            <a:xfrm>
              <a:off x="3443" y="1545"/>
              <a:ext cx="14968" cy="7324"/>
              <a:chOff x="2869" y="3017"/>
              <a:chExt cx="15688" cy="7676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2"/>
              <a:srcRect l="12982"/>
              <a:stretch>
                <a:fillRect/>
              </a:stretch>
            </p:blipFill>
            <p:spPr>
              <a:xfrm>
                <a:off x="2869" y="3017"/>
                <a:ext cx="15688" cy="7676"/>
              </a:xfrm>
              <a:prstGeom prst="rect">
                <a:avLst/>
              </a:prstGeom>
            </p:spPr>
          </p:pic>
          <p:sp>
            <p:nvSpPr>
              <p:cNvPr id="8" name="TextBox 5"/>
              <p:cNvSpPr>
                <a:spLocks noChangeArrowheads="1"/>
              </p:cNvSpPr>
              <p:nvPr/>
            </p:nvSpPr>
            <p:spPr bwMode="auto">
              <a:xfrm rot="1131077">
                <a:off x="3223" y="7560"/>
                <a:ext cx="1400" cy="377"/>
              </a:xfrm>
              <a:prstGeom prst="rect">
                <a:avLst/>
              </a:prstGeom>
              <a:noFill/>
              <a:ln>
                <a:noFill/>
              </a:ln>
              <a:effectLst>
                <a:glow rad="241300">
                  <a:schemeClr val="bg1">
                    <a:alpha val="100000"/>
                  </a:schemeClr>
                </a:glow>
              </a:effectLst>
            </p:spPr>
            <p:txBody>
              <a:bodyPr wrap="square">
                <a:spAutoFit/>
              </a:bodyPr>
              <a:p>
                <a:pPr lvl="0" algn="l"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defRPr/>
                </a:pPr>
                <a:r>
                  <a:rPr lang="zh-CN" altLang="en-US" sz="1200" b="1" dirty="0">
                    <a:effectLst>
                      <a:glow rad="88900">
                        <a:schemeClr val="bg1"/>
                      </a:glow>
                    </a:effectLst>
                    <a:latin typeface="黑体" panose="02010609060101010101" charset="-122"/>
                    <a:ea typeface="黑体" panose="02010609060101010101" charset="-122"/>
                    <a:sym typeface="微软雅黑" panose="020B0503020204020204" charset="-122"/>
                  </a:rPr>
                  <a:t>厦蓉高速</a:t>
                </a:r>
                <a:endParaRPr lang="zh-CN" altLang="en-US" sz="1200" b="1" dirty="0">
                  <a:effectLst>
                    <a:glow rad="88900">
                      <a:schemeClr val="bg1"/>
                    </a:glow>
                  </a:effectLst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endParaRPr>
              </a:p>
            </p:txBody>
          </p:sp>
          <p:sp>
            <p:nvSpPr>
              <p:cNvPr id="9" name="TextBox 5"/>
              <p:cNvSpPr>
                <a:spLocks noChangeArrowheads="1"/>
              </p:cNvSpPr>
              <p:nvPr/>
            </p:nvSpPr>
            <p:spPr bwMode="auto">
              <a:xfrm rot="660000">
                <a:off x="3503" y="8431"/>
                <a:ext cx="1291" cy="377"/>
              </a:xfrm>
              <a:prstGeom prst="rect">
                <a:avLst/>
              </a:prstGeom>
              <a:noFill/>
              <a:ln>
                <a:noFill/>
              </a:ln>
              <a:effectLst>
                <a:glow rad="88900">
                  <a:schemeClr val="bg1">
                    <a:alpha val="100000"/>
                  </a:schemeClr>
                </a:glow>
              </a:effectLst>
            </p:spPr>
            <p:txBody>
              <a:bodyPr wrap="square">
                <a:spAutoFit/>
              </a:bodyPr>
              <a:p>
                <a:pPr lvl="0" algn="l"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defRPr/>
                </a:pPr>
                <a:r>
                  <a:rPr lang="zh-CN" altLang="en-US" sz="1200" b="1" dirty="0">
                    <a:solidFill>
                      <a:schemeClr val="tx1"/>
                    </a:solidFill>
                    <a:effectLst>
                      <a:glow rad="88900">
                        <a:schemeClr val="bg1"/>
                      </a:glow>
                    </a:effectLst>
                    <a:latin typeface="黑体" panose="02010609060101010101" charset="-122"/>
                    <a:ea typeface="黑体" panose="02010609060101010101" charset="-122"/>
                    <a:sym typeface="微软雅黑" panose="020B0503020204020204" charset="-122"/>
                  </a:rPr>
                  <a:t>沧江路</a:t>
                </a:r>
                <a:endParaRPr lang="zh-CN" altLang="en-US" sz="1200" b="1" dirty="0">
                  <a:solidFill>
                    <a:schemeClr val="tx1"/>
                  </a:solidFill>
                  <a:effectLst>
                    <a:glow rad="88900">
                      <a:schemeClr val="bg1"/>
                    </a:glow>
                  </a:effectLst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endParaRPr>
              </a:p>
            </p:txBody>
          </p:sp>
          <p:sp>
            <p:nvSpPr>
              <p:cNvPr id="11" name="TextBox 5"/>
              <p:cNvSpPr>
                <a:spLocks noChangeArrowheads="1"/>
              </p:cNvSpPr>
              <p:nvPr/>
            </p:nvSpPr>
            <p:spPr bwMode="auto">
              <a:xfrm rot="1380000">
                <a:off x="3875" y="6587"/>
                <a:ext cx="371" cy="883"/>
              </a:xfrm>
              <a:prstGeom prst="rect">
                <a:avLst/>
              </a:prstGeom>
              <a:noFill/>
              <a:ln>
                <a:noFill/>
              </a:ln>
              <a:effectLst>
                <a:glow rad="88900">
                  <a:schemeClr val="bg1">
                    <a:alpha val="100000"/>
                  </a:schemeClr>
                </a:glow>
              </a:effectLst>
            </p:spPr>
            <p:txBody>
              <a:bodyPr wrap="square">
                <a:spAutoFit/>
              </a:bodyPr>
              <a:p>
                <a:pPr eaLnBrk="1" fontAlgn="auto" hangingPunct="1"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1200" b="1" dirty="0">
                    <a:solidFill>
                      <a:schemeClr val="tx1"/>
                    </a:solidFill>
                    <a:effectLst>
                      <a:glow rad="88900">
                        <a:schemeClr val="bg1"/>
                      </a:glow>
                    </a:effectLst>
                    <a:latin typeface="黑体" panose="02010609060101010101" charset="-122"/>
                    <a:ea typeface="黑体" panose="02010609060101010101" charset="-122"/>
                    <a:sym typeface="微软雅黑" panose="020B0503020204020204" charset="-122"/>
                  </a:rPr>
                  <a:t>海新路</a:t>
                </a:r>
                <a:endParaRPr lang="zh-CN" altLang="en-US" sz="1200" b="1" dirty="0">
                  <a:solidFill>
                    <a:schemeClr val="tx1"/>
                  </a:solidFill>
                  <a:effectLst>
                    <a:glow rad="88900">
                      <a:schemeClr val="bg1"/>
                    </a:glow>
                  </a:effectLst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endParaRPr>
              </a:p>
            </p:txBody>
          </p:sp>
          <p:sp>
            <p:nvSpPr>
              <p:cNvPr id="14" name="TextBox 5"/>
              <p:cNvSpPr>
                <a:spLocks noChangeArrowheads="1"/>
              </p:cNvSpPr>
              <p:nvPr/>
            </p:nvSpPr>
            <p:spPr bwMode="auto">
              <a:xfrm>
                <a:off x="4255" y="6164"/>
                <a:ext cx="1149" cy="377"/>
              </a:xfrm>
              <a:prstGeom prst="rect">
                <a:avLst/>
              </a:prstGeom>
              <a:noFill/>
              <a:ln>
                <a:noFill/>
              </a:ln>
              <a:effectLst>
                <a:glow rad="88900">
                  <a:schemeClr val="bg1">
                    <a:alpha val="100000"/>
                  </a:schemeClr>
                </a:glow>
              </a:effectLst>
            </p:spPr>
            <p:txBody>
              <a:bodyPr wrap="square">
                <a:spAutoFit/>
              </a:bodyPr>
              <a:p>
                <a:pPr eaLnBrk="1" fontAlgn="auto" hangingPunct="1"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1200" b="1" dirty="0">
                    <a:solidFill>
                      <a:schemeClr val="tx1"/>
                    </a:solidFill>
                    <a:effectLst>
                      <a:glow rad="88900">
                        <a:schemeClr val="bg1"/>
                      </a:glow>
                    </a:effectLst>
                    <a:latin typeface="黑体" panose="02010609060101010101" charset="-122"/>
                    <a:ea typeface="黑体" panose="02010609060101010101" charset="-122"/>
                    <a:sym typeface="微软雅黑" panose="020B0503020204020204" charset="-122"/>
                  </a:rPr>
                  <a:t>马青路</a:t>
                </a:r>
                <a:endParaRPr lang="zh-CN" altLang="en-US" sz="1200" b="1" dirty="0">
                  <a:solidFill>
                    <a:schemeClr val="tx1"/>
                  </a:solidFill>
                  <a:effectLst>
                    <a:glow rad="88900">
                      <a:schemeClr val="bg1"/>
                    </a:glow>
                  </a:effectLst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endParaRPr>
              </a:p>
            </p:txBody>
          </p:sp>
          <p:sp>
            <p:nvSpPr>
              <p:cNvPr id="15" name="TextBox 5"/>
              <p:cNvSpPr>
                <a:spLocks noChangeArrowheads="1"/>
              </p:cNvSpPr>
              <p:nvPr/>
            </p:nvSpPr>
            <p:spPr bwMode="auto">
              <a:xfrm rot="1140000">
                <a:off x="4790" y="7931"/>
                <a:ext cx="371" cy="883"/>
              </a:xfrm>
              <a:prstGeom prst="rect">
                <a:avLst/>
              </a:prstGeom>
              <a:noFill/>
              <a:ln>
                <a:noFill/>
              </a:ln>
              <a:effectLst>
                <a:glow rad="88900">
                  <a:schemeClr val="bg1">
                    <a:alpha val="100000"/>
                  </a:schemeClr>
                </a:glow>
              </a:effectLst>
            </p:spPr>
            <p:txBody>
              <a:bodyPr wrap="square">
                <a:spAutoFit/>
              </a:bodyPr>
              <a:p>
                <a:pPr eaLnBrk="1" fontAlgn="auto" hangingPunct="1"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1200" b="1" dirty="0">
                    <a:solidFill>
                      <a:schemeClr val="tx1"/>
                    </a:solidFill>
                    <a:effectLst>
                      <a:glow rad="88900">
                        <a:schemeClr val="bg1"/>
                      </a:glow>
                    </a:effectLst>
                    <a:latin typeface="黑体" panose="02010609060101010101" charset="-122"/>
                    <a:ea typeface="黑体" panose="02010609060101010101" charset="-122"/>
                    <a:sym typeface="微软雅黑" panose="020B0503020204020204" charset="-122"/>
                  </a:rPr>
                  <a:t>海景路</a:t>
                </a:r>
                <a:endParaRPr lang="zh-CN" altLang="en-US" sz="1200" b="1" dirty="0">
                  <a:solidFill>
                    <a:schemeClr val="tx1"/>
                  </a:solidFill>
                  <a:effectLst>
                    <a:glow rad="88900">
                      <a:schemeClr val="bg1"/>
                    </a:glow>
                  </a:effectLst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endParaRPr>
              </a:p>
            </p:txBody>
          </p:sp>
          <p:sp>
            <p:nvSpPr>
              <p:cNvPr id="16" name="TextBox 5"/>
              <p:cNvSpPr>
                <a:spLocks noChangeArrowheads="1"/>
              </p:cNvSpPr>
              <p:nvPr/>
            </p:nvSpPr>
            <p:spPr bwMode="auto">
              <a:xfrm rot="240000">
                <a:off x="7798" y="5839"/>
                <a:ext cx="1231" cy="377"/>
              </a:xfrm>
              <a:prstGeom prst="rect">
                <a:avLst/>
              </a:prstGeom>
              <a:noFill/>
              <a:ln>
                <a:noFill/>
              </a:ln>
              <a:effectLst>
                <a:glow rad="88900">
                  <a:schemeClr val="bg1">
                    <a:alpha val="100000"/>
                  </a:schemeClr>
                </a:glow>
              </a:effectLst>
            </p:spPr>
            <p:txBody>
              <a:bodyPr wrap="square">
                <a:spAutoFit/>
              </a:bodyPr>
              <a:p>
                <a:pPr eaLnBrk="1" fontAlgn="auto" hangingPunct="1"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1200" b="1" dirty="0">
                    <a:solidFill>
                      <a:schemeClr val="tx1"/>
                    </a:solidFill>
                    <a:effectLst>
                      <a:glow rad="88900">
                        <a:schemeClr val="bg1"/>
                      </a:glow>
                    </a:effectLst>
                    <a:latin typeface="黑体" panose="02010609060101010101" charset="-122"/>
                    <a:ea typeface="黑体" panose="02010609060101010101" charset="-122"/>
                    <a:sym typeface="微软雅黑" panose="020B0503020204020204" charset="-122"/>
                  </a:rPr>
                  <a:t>海沧大桥</a:t>
                </a:r>
                <a:endParaRPr lang="zh-CN" altLang="en-US" sz="1200" b="1" dirty="0">
                  <a:solidFill>
                    <a:schemeClr val="tx1"/>
                  </a:solidFill>
                  <a:effectLst>
                    <a:glow rad="88900">
                      <a:schemeClr val="bg1"/>
                    </a:glow>
                  </a:effectLst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endParaRPr>
              </a:p>
            </p:txBody>
          </p:sp>
          <p:sp>
            <p:nvSpPr>
              <p:cNvPr id="17" name="TextBox 5"/>
              <p:cNvSpPr>
                <a:spLocks noChangeArrowheads="1"/>
              </p:cNvSpPr>
              <p:nvPr/>
            </p:nvSpPr>
            <p:spPr bwMode="auto">
              <a:xfrm>
                <a:off x="7332" y="9028"/>
                <a:ext cx="1145" cy="377"/>
              </a:xfrm>
              <a:prstGeom prst="rect">
                <a:avLst/>
              </a:prstGeom>
              <a:noFill/>
              <a:ln>
                <a:noFill/>
              </a:ln>
              <a:effectLst>
                <a:glow rad="241300">
                  <a:schemeClr val="bg1">
                    <a:alpha val="100000"/>
                  </a:schemeClr>
                </a:glow>
              </a:effectLst>
            </p:spPr>
            <p:txBody>
              <a:bodyPr wrap="square">
                <a:spAutoFit/>
              </a:bodyPr>
              <a:p>
                <a:pPr lvl="0" algn="l"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defRPr/>
                </a:pPr>
                <a:r>
                  <a:rPr lang="zh-CN" altLang="en-US" sz="1200" b="1" dirty="0">
                    <a:solidFill>
                      <a:srgbClr val="C00000"/>
                    </a:solidFill>
                    <a:effectLst>
                      <a:glow rad="88900">
                        <a:schemeClr val="bg1"/>
                      </a:glow>
                    </a:effectLst>
                    <a:latin typeface="黑体" panose="02010609060101010101" charset="-122"/>
                    <a:ea typeface="黑体" panose="02010609060101010101" charset="-122"/>
                    <a:sym typeface="微软雅黑" panose="020B0503020204020204" charset="-122"/>
                  </a:rPr>
                  <a:t>鼓浪屿</a:t>
                </a:r>
                <a:endParaRPr lang="zh-CN" altLang="en-US" sz="1200" b="1" dirty="0">
                  <a:solidFill>
                    <a:srgbClr val="C00000"/>
                  </a:solidFill>
                  <a:effectLst>
                    <a:glow rad="88900">
                      <a:schemeClr val="bg1"/>
                    </a:glow>
                  </a:effectLst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endParaRPr>
              </a:p>
            </p:txBody>
          </p:sp>
          <p:sp>
            <p:nvSpPr>
              <p:cNvPr id="18" name="TextBox 5"/>
              <p:cNvSpPr>
                <a:spLocks noChangeArrowheads="1"/>
              </p:cNvSpPr>
              <p:nvPr/>
            </p:nvSpPr>
            <p:spPr bwMode="auto">
              <a:xfrm>
                <a:off x="11323" y="6494"/>
                <a:ext cx="1456" cy="546"/>
              </a:xfrm>
              <a:prstGeom prst="rect">
                <a:avLst/>
              </a:prstGeom>
              <a:noFill/>
              <a:ln>
                <a:noFill/>
              </a:ln>
              <a:effectLst>
                <a:glow rad="241300">
                  <a:schemeClr val="bg1">
                    <a:alpha val="100000"/>
                  </a:schemeClr>
                </a:glow>
              </a:effectLst>
            </p:spPr>
            <p:txBody>
              <a:bodyPr wrap="square">
                <a:spAutoFit/>
              </a:bodyPr>
              <a:p>
                <a:pPr lvl="0" algn="l"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defRPr/>
                </a:pPr>
                <a:r>
                  <a:rPr lang="zh-CN" altLang="en-US" sz="2000" b="1" dirty="0">
                    <a:solidFill>
                      <a:srgbClr val="C00000"/>
                    </a:solidFill>
                    <a:effectLst>
                      <a:glow rad="88900">
                        <a:schemeClr val="bg1"/>
                      </a:glow>
                    </a:effectLst>
                    <a:latin typeface="黑体" panose="02010609060101010101" charset="-122"/>
                    <a:ea typeface="黑体" panose="02010609060101010101" charset="-122"/>
                    <a:sym typeface="微软雅黑" panose="020B0503020204020204" charset="-122"/>
                  </a:rPr>
                  <a:t>厦门岛</a:t>
                </a:r>
                <a:endParaRPr lang="zh-CN" altLang="en-US" sz="2000" b="1" dirty="0">
                  <a:solidFill>
                    <a:srgbClr val="C00000"/>
                  </a:solidFill>
                  <a:effectLst>
                    <a:glow rad="88900">
                      <a:schemeClr val="bg1"/>
                    </a:glow>
                  </a:effectLst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endParaRPr>
              </a:p>
            </p:txBody>
          </p:sp>
          <p:sp>
            <p:nvSpPr>
              <p:cNvPr id="19" name="TextBox 5"/>
              <p:cNvSpPr>
                <a:spLocks noChangeArrowheads="1"/>
              </p:cNvSpPr>
              <p:nvPr/>
            </p:nvSpPr>
            <p:spPr bwMode="auto">
              <a:xfrm>
                <a:off x="6143" y="5065"/>
                <a:ext cx="1456" cy="546"/>
              </a:xfrm>
              <a:prstGeom prst="rect">
                <a:avLst/>
              </a:prstGeom>
              <a:noFill/>
              <a:ln>
                <a:noFill/>
              </a:ln>
              <a:effectLst>
                <a:glow rad="241300">
                  <a:schemeClr val="bg1">
                    <a:alpha val="100000"/>
                  </a:schemeClr>
                </a:glow>
              </a:effectLst>
            </p:spPr>
            <p:txBody>
              <a:bodyPr wrap="square">
                <a:spAutoFit/>
              </a:bodyPr>
              <a:p>
                <a:pPr lvl="0" algn="l"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defRPr/>
                </a:pPr>
                <a:r>
                  <a:rPr lang="zh-CN" altLang="en-US" sz="2000" b="1" dirty="0">
                    <a:solidFill>
                      <a:srgbClr val="C00000"/>
                    </a:solidFill>
                    <a:effectLst>
                      <a:glow rad="88900">
                        <a:schemeClr val="bg1"/>
                      </a:glow>
                    </a:effectLst>
                    <a:latin typeface="黑体" panose="02010609060101010101" charset="-122"/>
                    <a:ea typeface="黑体" panose="02010609060101010101" charset="-122"/>
                    <a:sym typeface="微软雅黑" panose="020B0503020204020204" charset="-122"/>
                  </a:rPr>
                  <a:t>海沧区</a:t>
                </a:r>
                <a:endParaRPr lang="zh-CN" altLang="en-US" sz="2000" b="1" dirty="0">
                  <a:solidFill>
                    <a:srgbClr val="C00000"/>
                  </a:solidFill>
                  <a:effectLst>
                    <a:glow rad="88900">
                      <a:schemeClr val="bg1"/>
                    </a:glow>
                  </a:effectLst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endParaRPr>
              </a:p>
            </p:txBody>
          </p:sp>
          <p:sp>
            <p:nvSpPr>
              <p:cNvPr id="24" name="TextBox 5"/>
              <p:cNvSpPr>
                <a:spLocks noChangeArrowheads="1"/>
              </p:cNvSpPr>
              <p:nvPr/>
            </p:nvSpPr>
            <p:spPr bwMode="auto">
              <a:xfrm rot="20160000">
                <a:off x="15973" y="5640"/>
                <a:ext cx="1386" cy="377"/>
              </a:xfrm>
              <a:prstGeom prst="rect">
                <a:avLst/>
              </a:prstGeom>
              <a:noFill/>
              <a:ln>
                <a:noFill/>
              </a:ln>
              <a:effectLst>
                <a:glow rad="88900">
                  <a:schemeClr val="bg1">
                    <a:alpha val="100000"/>
                  </a:schemeClr>
                </a:glow>
              </a:effectLst>
            </p:spPr>
            <p:txBody>
              <a:bodyPr wrap="square">
                <a:spAutoFit/>
              </a:bodyPr>
              <a:p>
                <a:pPr eaLnBrk="1" fontAlgn="auto" hangingPunct="1"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1200" b="1" dirty="0">
                    <a:solidFill>
                      <a:schemeClr val="tx1"/>
                    </a:solidFill>
                    <a:effectLst>
                      <a:glow rad="88900">
                        <a:schemeClr val="bg1"/>
                      </a:glow>
                    </a:effectLst>
                    <a:latin typeface="黑体" panose="02010609060101010101" charset="-122"/>
                    <a:ea typeface="黑体" panose="02010609060101010101" charset="-122"/>
                    <a:sym typeface="微软雅黑" panose="020B0503020204020204" charset="-122"/>
                  </a:rPr>
                  <a:t>第三东通道</a:t>
                </a:r>
                <a:endParaRPr lang="zh-CN" altLang="en-US" sz="1200" b="1" dirty="0">
                  <a:solidFill>
                    <a:schemeClr val="tx1"/>
                  </a:solidFill>
                  <a:effectLst>
                    <a:glow rad="88900">
                      <a:schemeClr val="bg1"/>
                    </a:glow>
                  </a:effectLst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endParaRPr>
              </a:p>
            </p:txBody>
          </p:sp>
          <p:sp>
            <p:nvSpPr>
              <p:cNvPr id="25" name="TextBox 5"/>
              <p:cNvSpPr>
                <a:spLocks noChangeArrowheads="1"/>
              </p:cNvSpPr>
              <p:nvPr/>
            </p:nvSpPr>
            <p:spPr bwMode="auto">
              <a:xfrm rot="20760000">
                <a:off x="9288" y="7811"/>
                <a:ext cx="1231" cy="377"/>
              </a:xfrm>
              <a:prstGeom prst="rect">
                <a:avLst/>
              </a:prstGeom>
              <a:noFill/>
              <a:ln>
                <a:noFill/>
              </a:ln>
              <a:effectLst>
                <a:glow rad="88900">
                  <a:schemeClr val="bg1">
                    <a:alpha val="100000"/>
                  </a:schemeClr>
                </a:glow>
              </a:effectLst>
            </p:spPr>
            <p:txBody>
              <a:bodyPr wrap="square">
                <a:spAutoFit/>
              </a:bodyPr>
              <a:p>
                <a:pPr eaLnBrk="1" fontAlgn="auto" hangingPunct="1"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1200" b="1" dirty="0">
                    <a:solidFill>
                      <a:schemeClr val="tx1"/>
                    </a:solidFill>
                    <a:effectLst>
                      <a:glow rad="88900">
                        <a:schemeClr val="bg1"/>
                      </a:glow>
                    </a:effectLst>
                    <a:latin typeface="黑体" panose="02010609060101010101" charset="-122"/>
                    <a:ea typeface="黑体" panose="02010609060101010101" charset="-122"/>
                    <a:sym typeface="微软雅黑" panose="020B0503020204020204" charset="-122"/>
                  </a:rPr>
                  <a:t>厦禾路</a:t>
                </a:r>
                <a:endParaRPr lang="zh-CN" altLang="en-US" sz="1200" b="1" dirty="0">
                  <a:solidFill>
                    <a:schemeClr val="tx1"/>
                  </a:solidFill>
                  <a:effectLst>
                    <a:glow rad="88900">
                      <a:schemeClr val="bg1"/>
                    </a:glow>
                  </a:effectLst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endParaRPr>
              </a:p>
            </p:txBody>
          </p:sp>
          <p:sp>
            <p:nvSpPr>
              <p:cNvPr id="27" name="圆角矩形标注 17"/>
              <p:cNvSpPr/>
              <p:nvPr/>
            </p:nvSpPr>
            <p:spPr>
              <a:xfrm>
                <a:off x="15262" y="7783"/>
                <a:ext cx="850" cy="397"/>
              </a:xfrm>
              <a:prstGeom prst="wedgeRoundRectCallout">
                <a:avLst>
                  <a:gd name="adj1" fmla="val -83495"/>
                  <a:gd name="adj2" fmla="val -155752"/>
                  <a:gd name="adj3" fmla="val 16667"/>
                </a:avLst>
              </a:prstGeom>
              <a:solidFill>
                <a:srgbClr val="FFFF00"/>
              </a:solidFill>
              <a:ln w="127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36195" tIns="36195" rIns="36195" bIns="36195" anchor="ctr" anchorCtr="0"/>
              <a:p>
                <a:pPr algn="ctr">
                  <a:buFontTx/>
                </a:pPr>
                <a:r>
                  <a:rPr lang="zh-CN" sz="1400" b="1" dirty="0">
                    <a:latin typeface="微软雅黑" panose="020B0503020204020204" charset="-122"/>
                    <a:ea typeface="微软雅黑" panose="020B0503020204020204" charset="-122"/>
                    <a:sym typeface="Arial" panose="020B0604020202020204" pitchFamily="34" charset="0"/>
                  </a:rPr>
                  <a:t>终点</a:t>
                </a:r>
                <a:endParaRPr lang="zh-CN" sz="1400" b="1" dirty="0"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圆角矩形标注 17"/>
              <p:cNvSpPr/>
              <p:nvPr/>
            </p:nvSpPr>
            <p:spPr>
              <a:xfrm>
                <a:off x="5178" y="6836"/>
                <a:ext cx="850" cy="454"/>
              </a:xfrm>
              <a:prstGeom prst="wedgeRoundRectCallout">
                <a:avLst>
                  <a:gd name="adj1" fmla="val -99799"/>
                  <a:gd name="adj2" fmla="val 126610"/>
                  <a:gd name="adj3" fmla="val 16667"/>
                </a:avLst>
              </a:prstGeom>
              <a:solidFill>
                <a:srgbClr val="FFFF00"/>
              </a:solidFill>
              <a:ln w="127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36195" tIns="36195" rIns="36195" bIns="36195" anchor="ctr" anchorCtr="0"/>
              <a:p>
                <a:pPr algn="ctr">
                  <a:buFontTx/>
                </a:pPr>
                <a:r>
                  <a:rPr lang="zh-CN" altLang="en-US" sz="1400" b="1" dirty="0" smtClean="0">
                    <a:latin typeface="微软雅黑" panose="020B0503020204020204" charset="-122"/>
                    <a:ea typeface="微软雅黑" panose="020B0503020204020204" charset="-122"/>
                    <a:sym typeface="Arial" panose="020B0604020202020204" pitchFamily="34" charset="0"/>
                  </a:rPr>
                  <a:t>起点</a:t>
                </a:r>
                <a:endParaRPr lang="zh-CN" altLang="en-US" sz="1400" b="1" dirty="0" smtClean="0"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圆角矩形标注 17"/>
              <p:cNvSpPr/>
              <p:nvPr/>
            </p:nvSpPr>
            <p:spPr>
              <a:xfrm>
                <a:off x="10550" y="8959"/>
                <a:ext cx="1006" cy="323"/>
              </a:xfrm>
              <a:prstGeom prst="wedgeRoundRectCallout">
                <a:avLst>
                  <a:gd name="adj1" fmla="val 56841"/>
                  <a:gd name="adj2" fmla="val -194627"/>
                  <a:gd name="adj3" fmla="val 16667"/>
                </a:avLst>
              </a:prstGeom>
              <a:solidFill>
                <a:srgbClr val="FFFF00"/>
              </a:solidFill>
              <a:ln w="127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36195" tIns="36195" rIns="36195" bIns="36195" anchor="ctr" anchorCtr="0"/>
              <a:p>
                <a:pPr algn="ctr">
                  <a:buFontTx/>
                </a:pPr>
                <a:r>
                  <a:rPr lang="zh-CN" altLang="en-US" sz="1400" b="1" dirty="0" smtClean="0">
                    <a:latin typeface="微软雅黑" panose="020B0503020204020204" charset="-122"/>
                    <a:ea typeface="微软雅黑" panose="020B0503020204020204" charset="-122"/>
                    <a:sym typeface="Arial" panose="020B0604020202020204" pitchFamily="34" charset="0"/>
                  </a:rPr>
                  <a:t>主线</a:t>
                </a:r>
                <a:endParaRPr lang="zh-CN" altLang="en-US" sz="1400" b="1" dirty="0" smtClean="0"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圆角矩形标注 17"/>
              <p:cNvSpPr/>
              <p:nvPr/>
            </p:nvSpPr>
            <p:spPr>
              <a:xfrm>
                <a:off x="9600" y="4819"/>
                <a:ext cx="1723" cy="357"/>
              </a:xfrm>
              <a:prstGeom prst="wedgeRoundRectCallout">
                <a:avLst>
                  <a:gd name="adj1" fmla="val -55041"/>
                  <a:gd name="adj2" fmla="val 241999"/>
                  <a:gd name="adj3" fmla="val 16667"/>
                </a:avLst>
              </a:prstGeom>
              <a:solidFill>
                <a:srgbClr val="FFFF00"/>
              </a:solidFill>
              <a:ln w="127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36195" tIns="36195" rIns="36195" bIns="36195" anchor="ctr" anchorCtr="0"/>
              <a:p>
                <a:pPr algn="ctr">
                  <a:buFontTx/>
                </a:pPr>
                <a:r>
                  <a:rPr lang="zh-CN" altLang="en-US" sz="1400" b="1" dirty="0" smtClean="0">
                    <a:latin typeface="微软雅黑" panose="020B0503020204020204" charset="-122"/>
                    <a:ea typeface="微软雅黑" panose="020B0503020204020204" charset="-122"/>
                    <a:sym typeface="Arial" panose="020B0604020202020204" pitchFamily="34" charset="0"/>
                  </a:rPr>
                  <a:t>东渡货运通道</a:t>
                </a:r>
                <a:endParaRPr lang="zh-CN" altLang="en-US" sz="1400" b="1" dirty="0" smtClean="0"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圆角矩形标注 17"/>
              <p:cNvSpPr/>
              <p:nvPr/>
            </p:nvSpPr>
            <p:spPr>
              <a:xfrm>
                <a:off x="9747" y="5918"/>
                <a:ext cx="1426" cy="357"/>
              </a:xfrm>
              <a:prstGeom prst="wedgeRoundRectCallout">
                <a:avLst>
                  <a:gd name="adj1" fmla="val -38471"/>
                  <a:gd name="adj2" fmla="val 346628"/>
                  <a:gd name="adj3" fmla="val 16667"/>
                </a:avLst>
              </a:prstGeom>
              <a:solidFill>
                <a:srgbClr val="FFFF00"/>
              </a:solidFill>
              <a:ln w="127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36195" tIns="36195" rIns="36195" bIns="36195" anchor="ctr" anchorCtr="0"/>
              <a:p>
                <a:pPr algn="ctr">
                  <a:buFontTx/>
                </a:pPr>
                <a:r>
                  <a:rPr lang="zh-CN" altLang="en-US" sz="1200" b="1" dirty="0" smtClean="0">
                    <a:latin typeface="微软雅黑" panose="020B0503020204020204" charset="-122"/>
                    <a:ea typeface="微软雅黑" panose="020B0503020204020204" charset="-122"/>
                    <a:sym typeface="Arial" panose="020B0604020202020204" pitchFamily="34" charset="0"/>
                  </a:rPr>
                  <a:t>筼筜湖连接线</a:t>
                </a:r>
                <a:endParaRPr lang="zh-CN" altLang="en-US" sz="1200" b="1" dirty="0" smtClean="0"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TextBox 5"/>
              <p:cNvSpPr>
                <a:spLocks noChangeArrowheads="1"/>
              </p:cNvSpPr>
              <p:nvPr/>
            </p:nvSpPr>
            <p:spPr bwMode="auto">
              <a:xfrm rot="240000">
                <a:off x="11339" y="7113"/>
                <a:ext cx="371" cy="1136"/>
              </a:xfrm>
              <a:prstGeom prst="rect">
                <a:avLst/>
              </a:prstGeom>
              <a:noFill/>
              <a:ln>
                <a:noFill/>
              </a:ln>
              <a:effectLst>
                <a:glow rad="88900">
                  <a:schemeClr val="bg1">
                    <a:alpha val="100000"/>
                  </a:schemeClr>
                </a:glow>
              </a:effectLst>
            </p:spPr>
            <p:txBody>
              <a:bodyPr wrap="square">
                <a:spAutoFit/>
              </a:bodyPr>
              <a:p>
                <a:pPr eaLnBrk="1" fontAlgn="auto" hangingPunct="1"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1200" b="1" dirty="0">
                    <a:solidFill>
                      <a:schemeClr val="tx1"/>
                    </a:solidFill>
                    <a:effectLst>
                      <a:glow rad="88900">
                        <a:schemeClr val="bg1"/>
                      </a:glow>
                    </a:effectLst>
                    <a:latin typeface="黑体" panose="02010609060101010101" charset="-122"/>
                    <a:ea typeface="黑体" panose="02010609060101010101" charset="-122"/>
                    <a:sym typeface="微软雅黑" panose="020B0503020204020204" charset="-122"/>
                  </a:rPr>
                  <a:t>成功大道</a:t>
                </a:r>
                <a:endParaRPr lang="zh-CN" altLang="en-US" sz="1200" b="1" dirty="0">
                  <a:solidFill>
                    <a:schemeClr val="tx1"/>
                  </a:solidFill>
                  <a:effectLst>
                    <a:glow rad="88900">
                      <a:schemeClr val="bg1"/>
                    </a:glow>
                  </a:effectLst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endParaRPr>
              </a:p>
            </p:txBody>
          </p:sp>
          <p:sp>
            <p:nvSpPr>
              <p:cNvPr id="59" name="TextBox 5"/>
              <p:cNvSpPr>
                <a:spLocks noChangeArrowheads="1"/>
              </p:cNvSpPr>
              <p:nvPr/>
            </p:nvSpPr>
            <p:spPr bwMode="auto">
              <a:xfrm rot="240000">
                <a:off x="12538" y="7308"/>
                <a:ext cx="371" cy="1136"/>
              </a:xfrm>
              <a:prstGeom prst="rect">
                <a:avLst/>
              </a:prstGeom>
              <a:noFill/>
              <a:ln>
                <a:noFill/>
              </a:ln>
              <a:effectLst>
                <a:glow rad="88900">
                  <a:schemeClr val="bg1">
                    <a:alpha val="100000"/>
                  </a:schemeClr>
                </a:glow>
              </a:effectLst>
            </p:spPr>
            <p:txBody>
              <a:bodyPr wrap="square">
                <a:spAutoFit/>
              </a:bodyPr>
              <a:p>
                <a:pPr eaLnBrk="1" fontAlgn="auto" hangingPunct="1"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1200" b="1" dirty="0">
                    <a:solidFill>
                      <a:schemeClr val="tx1"/>
                    </a:solidFill>
                    <a:effectLst>
                      <a:glow rad="88900">
                        <a:schemeClr val="bg1"/>
                      </a:glow>
                    </a:effectLst>
                    <a:latin typeface="黑体" panose="02010609060101010101" charset="-122"/>
                    <a:ea typeface="黑体" panose="02010609060101010101" charset="-122"/>
                    <a:sym typeface="微软雅黑" panose="020B0503020204020204" charset="-122"/>
                  </a:rPr>
                  <a:t>云顶南路</a:t>
                </a:r>
                <a:endParaRPr lang="zh-CN" altLang="en-US" sz="1200" b="1" dirty="0">
                  <a:solidFill>
                    <a:schemeClr val="tx1"/>
                  </a:solidFill>
                  <a:effectLst>
                    <a:glow rad="88900">
                      <a:schemeClr val="bg1"/>
                    </a:glow>
                  </a:effectLst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endParaRPr>
              </a:p>
            </p:txBody>
          </p:sp>
          <p:sp>
            <p:nvSpPr>
              <p:cNvPr id="60" name="TextBox 5"/>
              <p:cNvSpPr>
                <a:spLocks noChangeArrowheads="1"/>
              </p:cNvSpPr>
              <p:nvPr/>
            </p:nvSpPr>
            <p:spPr bwMode="auto">
              <a:xfrm rot="1740000">
                <a:off x="14383" y="7574"/>
                <a:ext cx="371" cy="1136"/>
              </a:xfrm>
              <a:prstGeom prst="rect">
                <a:avLst/>
              </a:prstGeom>
              <a:noFill/>
              <a:ln>
                <a:noFill/>
              </a:ln>
              <a:effectLst>
                <a:glow rad="88900">
                  <a:schemeClr val="bg1">
                    <a:alpha val="100000"/>
                  </a:schemeClr>
                </a:glow>
              </a:effectLst>
            </p:spPr>
            <p:txBody>
              <a:bodyPr wrap="square">
                <a:spAutoFit/>
              </a:bodyPr>
              <a:p>
                <a:pPr eaLnBrk="1" fontAlgn="auto" hangingPunct="1"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1200" b="1" dirty="0">
                    <a:solidFill>
                      <a:schemeClr val="tx1"/>
                    </a:solidFill>
                    <a:effectLst>
                      <a:glow rad="88900">
                        <a:schemeClr val="bg1"/>
                      </a:glow>
                    </a:effectLst>
                    <a:latin typeface="黑体" panose="02010609060101010101" charset="-122"/>
                    <a:ea typeface="黑体" panose="02010609060101010101" charset="-122"/>
                    <a:sym typeface="微软雅黑" panose="020B0503020204020204" charset="-122"/>
                  </a:rPr>
                  <a:t>环岛东路</a:t>
                </a:r>
                <a:endParaRPr lang="zh-CN" altLang="en-US" sz="1200" b="1" dirty="0">
                  <a:solidFill>
                    <a:schemeClr val="tx1"/>
                  </a:solidFill>
                  <a:effectLst>
                    <a:glow rad="88900">
                      <a:schemeClr val="bg1"/>
                    </a:glow>
                  </a:effectLst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endParaRPr>
              </a:p>
            </p:txBody>
          </p:sp>
          <p:sp>
            <p:nvSpPr>
              <p:cNvPr id="64" name="TextBox 5"/>
              <p:cNvSpPr>
                <a:spLocks noChangeArrowheads="1"/>
              </p:cNvSpPr>
              <p:nvPr/>
            </p:nvSpPr>
            <p:spPr bwMode="auto">
              <a:xfrm rot="240000">
                <a:off x="11891" y="5587"/>
                <a:ext cx="1197" cy="344"/>
              </a:xfrm>
              <a:prstGeom prst="rect">
                <a:avLst/>
              </a:prstGeom>
              <a:noFill/>
              <a:ln>
                <a:noFill/>
              </a:ln>
              <a:effectLst>
                <a:glow rad="88900">
                  <a:schemeClr val="bg1">
                    <a:alpha val="100000"/>
                  </a:schemeClr>
                </a:glow>
              </a:effectLst>
            </p:spPr>
            <p:txBody>
              <a:bodyPr wrap="square">
                <a:noAutofit/>
              </a:bodyPr>
              <a:p>
                <a:pPr eaLnBrk="1" fontAlgn="auto" hangingPunct="1"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1200" b="1" dirty="0">
                    <a:solidFill>
                      <a:schemeClr val="tx1"/>
                    </a:solidFill>
                    <a:effectLst>
                      <a:glow rad="88900">
                        <a:schemeClr val="bg1"/>
                      </a:glow>
                    </a:effectLst>
                    <a:latin typeface="黑体" panose="02010609060101010101" charset="-122"/>
                    <a:ea typeface="黑体" panose="02010609060101010101" charset="-122"/>
                    <a:sym typeface="微软雅黑" panose="020B0503020204020204" charset="-122"/>
                  </a:rPr>
                  <a:t>仙岳路</a:t>
                </a:r>
                <a:endParaRPr lang="zh-CN" altLang="en-US" sz="1200" b="1" dirty="0">
                  <a:solidFill>
                    <a:schemeClr val="tx1"/>
                  </a:solidFill>
                  <a:effectLst>
                    <a:glow rad="88900">
                      <a:schemeClr val="bg1"/>
                    </a:glow>
                  </a:effectLst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66" name="TextBox 5"/>
            <p:cNvSpPr>
              <a:spLocks noChangeArrowheads="1"/>
            </p:cNvSpPr>
            <p:nvPr/>
          </p:nvSpPr>
          <p:spPr bwMode="auto">
            <a:xfrm>
              <a:off x="16743" y="7668"/>
              <a:ext cx="1389" cy="521"/>
            </a:xfrm>
            <a:prstGeom prst="rect">
              <a:avLst/>
            </a:prstGeom>
            <a:noFill/>
            <a:ln>
              <a:noFill/>
            </a:ln>
            <a:effectLst>
              <a:glow rad="241300">
                <a:schemeClr val="bg1">
                  <a:alpha val="100000"/>
                </a:schemeClr>
              </a:glow>
            </a:effectLst>
          </p:spPr>
          <p:txBody>
            <a:bodyPr wrap="square">
              <a:spAutoFit/>
            </a:bodyPr>
            <a:p>
              <a:pPr lvl="0" algn="l">
                <a:spcAft>
                  <a:spcPts val="0"/>
                </a:spcAft>
                <a:buClrTx/>
                <a:buSzTx/>
                <a:buFont typeface="Arial" panose="020B0604020202020204" pitchFamily="34" charset="0"/>
                <a:defRPr/>
              </a:pPr>
              <a:r>
                <a:rPr lang="zh-CN" altLang="en-US" sz="2000" b="1" dirty="0">
                  <a:solidFill>
                    <a:srgbClr val="C00000"/>
                  </a:solidFill>
                  <a:effectLst>
                    <a:glow rad="88900">
                      <a:schemeClr val="bg1"/>
                    </a:glow>
                  </a:effectLst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小金门</a:t>
              </a:r>
              <a:endParaRPr lang="zh-CN" altLang="en-US" sz="2000" b="1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</Words>
  <Application>WPS 演示</Application>
  <PresentationFormat>宽屏</PresentationFormat>
  <Paragraphs>44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宋体</vt:lpstr>
      <vt:lpstr>Wingdings</vt:lpstr>
      <vt:lpstr>微软雅黑</vt:lpstr>
      <vt:lpstr>Arial Unicode MS</vt:lpstr>
      <vt:lpstr>Arial Black</vt:lpstr>
      <vt:lpstr>黑体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null</dc:creator>
  <cp:lastModifiedBy>QSW</cp:lastModifiedBy>
  <cp:revision>12</cp:revision>
  <dcterms:created xsi:type="dcterms:W3CDTF">2025-02-12T03:15:00Z</dcterms:created>
  <dcterms:modified xsi:type="dcterms:W3CDTF">2025-07-28T12:25:16Z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61522DC2C84F199F82555066AADF6558</vt:lpwstr>
  </property>
</Properties>
</file>